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84" r:id="rId2"/>
    <p:sldId id="315" r:id="rId3"/>
    <p:sldId id="316" r:id="rId4"/>
    <p:sldId id="317" r:id="rId5"/>
    <p:sldId id="318" r:id="rId6"/>
    <p:sldId id="319" r:id="rId7"/>
    <p:sldId id="320" r:id="rId8"/>
    <p:sldId id="312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9" r:id="rId17"/>
    <p:sldId id="313" r:id="rId18"/>
    <p:sldId id="331" r:id="rId19"/>
    <p:sldId id="332" r:id="rId20"/>
    <p:sldId id="333" r:id="rId21"/>
    <p:sldId id="343" r:id="rId22"/>
    <p:sldId id="344" r:id="rId23"/>
    <p:sldId id="345" r:id="rId24"/>
    <p:sldId id="334" r:id="rId25"/>
    <p:sldId id="346" r:id="rId26"/>
    <p:sldId id="347" r:id="rId27"/>
    <p:sldId id="348" r:id="rId28"/>
    <p:sldId id="336" r:id="rId29"/>
    <p:sldId id="352" r:id="rId30"/>
    <p:sldId id="353" r:id="rId31"/>
    <p:sldId id="354" r:id="rId32"/>
    <p:sldId id="355" r:id="rId33"/>
    <p:sldId id="356" r:id="rId34"/>
    <p:sldId id="351" r:id="rId35"/>
    <p:sldId id="357" r:id="rId36"/>
    <p:sldId id="337" r:id="rId37"/>
    <p:sldId id="338" r:id="rId38"/>
    <p:sldId id="350" r:id="rId39"/>
    <p:sldId id="349" r:id="rId40"/>
    <p:sldId id="339" r:id="rId41"/>
    <p:sldId id="340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14" r:id="rId51"/>
    <p:sldId id="256" r:id="rId52"/>
    <p:sldId id="328" r:id="rId53"/>
    <p:sldId id="286" r:id="rId54"/>
    <p:sldId id="289" r:id="rId55"/>
    <p:sldId id="290" r:id="rId56"/>
    <p:sldId id="294" r:id="rId57"/>
    <p:sldId id="295" r:id="rId58"/>
  </p:sldIdLst>
  <p:sldSz cx="9144000" cy="6858000" type="screen4x3"/>
  <p:notesSz cx="6735763" cy="9866313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94611" autoAdjust="0"/>
  </p:normalViewPr>
  <p:slideViewPr>
    <p:cSldViewPr>
      <p:cViewPr varScale="1">
        <p:scale>
          <a:sx n="110" d="100"/>
          <a:sy n="110" d="100"/>
        </p:scale>
        <p:origin x="186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4" y="1"/>
            <a:ext cx="2918830" cy="493316"/>
          </a:xfrm>
          <a:prstGeom prst="rect">
            <a:avLst/>
          </a:prstGeom>
        </p:spPr>
        <p:txBody>
          <a:bodyPr vert="horz" lIns="94805" tIns="47403" rIns="94805" bIns="47403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15376" y="1"/>
            <a:ext cx="2918830" cy="493316"/>
          </a:xfrm>
          <a:prstGeom prst="rect">
            <a:avLst/>
          </a:prstGeom>
        </p:spPr>
        <p:txBody>
          <a:bodyPr vert="horz" lIns="94805" tIns="47403" rIns="94805" bIns="47403" rtlCol="0"/>
          <a:lstStyle>
            <a:lvl1pPr algn="r">
              <a:defRPr sz="1200"/>
            </a:lvl1pPr>
          </a:lstStyle>
          <a:p>
            <a:fld id="{D808D6AC-CAF3-4E63-92E3-9DF463029795}" type="datetimeFigureOut">
              <a:rPr lang="zh-HK" altLang="en-US" smtClean="0"/>
              <a:t>21/8/2014</a:t>
            </a:fld>
            <a:endParaRPr lang="zh-HK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41363"/>
            <a:ext cx="4929187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05" tIns="47403" rIns="94805" bIns="47403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3577" y="4686502"/>
            <a:ext cx="5388610" cy="4439841"/>
          </a:xfrm>
          <a:prstGeom prst="rect">
            <a:avLst/>
          </a:prstGeom>
        </p:spPr>
        <p:txBody>
          <a:bodyPr vert="horz" lIns="94805" tIns="47403" rIns="94805" bIns="47403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4" y="9371289"/>
            <a:ext cx="2918830" cy="493316"/>
          </a:xfrm>
          <a:prstGeom prst="rect">
            <a:avLst/>
          </a:prstGeom>
        </p:spPr>
        <p:txBody>
          <a:bodyPr vert="horz" lIns="94805" tIns="47403" rIns="94805" bIns="47403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15376" y="9371289"/>
            <a:ext cx="2918830" cy="493316"/>
          </a:xfrm>
          <a:prstGeom prst="rect">
            <a:avLst/>
          </a:prstGeom>
        </p:spPr>
        <p:txBody>
          <a:bodyPr vert="horz" lIns="94805" tIns="47403" rIns="94805" bIns="47403" rtlCol="0" anchor="b"/>
          <a:lstStyle>
            <a:lvl1pPr algn="r">
              <a:defRPr sz="1200"/>
            </a:lvl1pPr>
          </a:lstStyle>
          <a:p>
            <a:fld id="{CC06BD07-4FF0-4312-AB93-6A566851A867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4117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21/8/2014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823364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21/8/2014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52776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21/8/2014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28093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21/8/2014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97713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21/8/2014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81547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21/8/2014</a:t>
            </a:fld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7250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21/8/2014</a:t>
            </a:fld>
            <a:endParaRPr lang="zh-HK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480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21/8/2014</a:t>
            </a:fld>
            <a:endParaRPr lang="zh-HK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11971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21/8/2014</a:t>
            </a:fld>
            <a:endParaRPr lang="zh-HK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22992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21/8/2014</a:t>
            </a:fld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0607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K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21/8/2014</a:t>
            </a:fld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5014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A0350-EC58-40DF-9D7F-98BF28DA4244}" type="datetimeFigureOut">
              <a:rPr lang="zh-HK" altLang="en-US" smtClean="0"/>
              <a:t>21/8/2014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821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g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g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g"/><Relationship Id="rId4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g"/><Relationship Id="rId4" Type="http://schemas.openxmlformats.org/officeDocument/2006/relationships/image" Target="../media/image5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jpg"/><Relationship Id="rId4" Type="http://schemas.openxmlformats.org/officeDocument/2006/relationships/image" Target="../media/image7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g"/><Relationship Id="rId4" Type="http://schemas.openxmlformats.org/officeDocument/2006/relationships/image" Target="../media/image7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jpg"/><Relationship Id="rId4" Type="http://schemas.openxmlformats.org/officeDocument/2006/relationships/image" Target="../media/image8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jpg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jpg"/><Relationship Id="rId4" Type="http://schemas.openxmlformats.org/officeDocument/2006/relationships/image" Target="../media/image9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jpg"/><Relationship Id="rId4" Type="http://schemas.openxmlformats.org/officeDocument/2006/relationships/image" Target="../media/image9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jpg"/><Relationship Id="rId4" Type="http://schemas.openxmlformats.org/officeDocument/2006/relationships/image" Target="../media/image10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jpg"/><Relationship Id="rId4" Type="http://schemas.openxmlformats.org/officeDocument/2006/relationships/image" Target="../media/image10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jpg"/><Relationship Id="rId4" Type="http://schemas.openxmlformats.org/officeDocument/2006/relationships/image" Target="../media/image10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emf"/><Relationship Id="rId4" Type="http://schemas.openxmlformats.org/officeDocument/2006/relationships/image" Target="../media/image12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jpg"/><Relationship Id="rId4" Type="http://schemas.openxmlformats.org/officeDocument/2006/relationships/image" Target="../media/image129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jpg"/><Relationship Id="rId4" Type="http://schemas.openxmlformats.org/officeDocument/2006/relationships/image" Target="../media/image13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jpg"/><Relationship Id="rId4" Type="http://schemas.openxmlformats.org/officeDocument/2006/relationships/image" Target="../media/image13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9.jpg"/><Relationship Id="rId4" Type="http://schemas.openxmlformats.org/officeDocument/2006/relationships/image" Target="../media/image13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2.jpg"/><Relationship Id="rId4" Type="http://schemas.openxmlformats.org/officeDocument/2006/relationships/image" Target="../media/image14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jpg"/><Relationship Id="rId4" Type="http://schemas.openxmlformats.org/officeDocument/2006/relationships/image" Target="../media/image144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8.jpg"/><Relationship Id="rId4" Type="http://schemas.openxmlformats.org/officeDocument/2006/relationships/image" Target="../media/image14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方塊 14"/>
          <p:cNvSpPr txBox="1">
            <a:spLocks noChangeArrowheads="1"/>
          </p:cNvSpPr>
          <p:nvPr/>
        </p:nvSpPr>
        <p:spPr bwMode="auto">
          <a:xfrm>
            <a:off x="620715" y="8101013"/>
            <a:ext cx="3455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TW" altLang="en-US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9" name="文字方塊 14"/>
          <p:cNvSpPr txBox="1">
            <a:spLocks noChangeArrowheads="1"/>
          </p:cNvSpPr>
          <p:nvPr/>
        </p:nvSpPr>
        <p:spPr bwMode="auto">
          <a:xfrm>
            <a:off x="332396" y="391598"/>
            <a:ext cx="542697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600" u="sng" dirty="0">
                <a:latin typeface="Calibri" pitchFamily="34" charset="0"/>
              </a:rPr>
              <a:t>Project:</a:t>
            </a:r>
          </a:p>
          <a:p>
            <a:r>
              <a:rPr lang="en-US" altLang="zh-TW" sz="1600" u="sng" dirty="0">
                <a:latin typeface="Calibri" pitchFamily="34" charset="0"/>
              </a:rPr>
              <a:t>Renovation Works at Ricci Hall at 93 </a:t>
            </a:r>
            <a:r>
              <a:rPr lang="en-US" altLang="zh-TW" sz="1600" u="sng" dirty="0" err="1">
                <a:latin typeface="Calibri" pitchFamily="34" charset="0"/>
              </a:rPr>
              <a:t>Pok</a:t>
            </a:r>
            <a:r>
              <a:rPr lang="en-US" altLang="zh-TW" sz="1600" u="sng" dirty="0">
                <a:latin typeface="Calibri" pitchFamily="34" charset="0"/>
              </a:rPr>
              <a:t> Fu Lam Road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63" y="67138"/>
            <a:ext cx="1191391" cy="103186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110906"/>
            <a:ext cx="3803511" cy="4559300"/>
          </a:xfrm>
          <a:prstGeom prst="rect">
            <a:avLst/>
          </a:prstGeom>
        </p:spPr>
      </p:pic>
      <p:sp>
        <p:nvSpPr>
          <p:cNvPr id="8" name="文字方塊 14"/>
          <p:cNvSpPr txBox="1">
            <a:spLocks noChangeArrowheads="1"/>
          </p:cNvSpPr>
          <p:nvPr/>
        </p:nvSpPr>
        <p:spPr bwMode="auto">
          <a:xfrm>
            <a:off x="796305" y="5052611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Sub-basement Level</a:t>
            </a:r>
            <a:endParaRPr lang="en-US" altLang="zh-TW" sz="1600" dirty="0">
              <a:latin typeface="Calibri" pitchFamily="34" charset="0"/>
            </a:endParaRPr>
          </a:p>
        </p:txBody>
      </p:sp>
      <p:sp>
        <p:nvSpPr>
          <p:cNvPr id="9" name="＞形箭號 8"/>
          <p:cNvSpPr>
            <a:spLocks noChangeArrowheads="1"/>
          </p:cNvSpPr>
          <p:nvPr/>
        </p:nvSpPr>
        <p:spPr bwMode="auto">
          <a:xfrm rot="5400000">
            <a:off x="4915326" y="2720804"/>
            <a:ext cx="236537" cy="350837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0" name="文字方塊 16"/>
          <p:cNvSpPr txBox="1">
            <a:spLocks noChangeArrowheads="1"/>
          </p:cNvSpPr>
          <p:nvPr/>
        </p:nvSpPr>
        <p:spPr bwMode="auto">
          <a:xfrm>
            <a:off x="3733433" y="4201463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200" dirty="0" smtClean="0">
                <a:solidFill>
                  <a:srgbClr val="FF0000"/>
                </a:solidFill>
                <a:latin typeface="Calibri" pitchFamily="34" charset="0"/>
              </a:rPr>
              <a:t>5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1" name="＞形箭號 10"/>
          <p:cNvSpPr>
            <a:spLocks noChangeArrowheads="1"/>
          </p:cNvSpPr>
          <p:nvPr/>
        </p:nvSpPr>
        <p:spPr bwMode="auto">
          <a:xfrm rot="16200000">
            <a:off x="5049418" y="4769952"/>
            <a:ext cx="236537" cy="350837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2" name="＞形箭號 11"/>
          <p:cNvSpPr>
            <a:spLocks noChangeArrowheads="1"/>
          </p:cNvSpPr>
          <p:nvPr/>
        </p:nvSpPr>
        <p:spPr bwMode="auto">
          <a:xfrm rot="14575748">
            <a:off x="4032173" y="2839072"/>
            <a:ext cx="236537" cy="350837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3" name="＞形箭號 12"/>
          <p:cNvSpPr>
            <a:spLocks noChangeArrowheads="1"/>
          </p:cNvSpPr>
          <p:nvPr/>
        </p:nvSpPr>
        <p:spPr bwMode="auto">
          <a:xfrm rot="5152555">
            <a:off x="4032172" y="3918537"/>
            <a:ext cx="236537" cy="350837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4" name="＞形箭號 13"/>
          <p:cNvSpPr>
            <a:spLocks noChangeArrowheads="1"/>
          </p:cNvSpPr>
          <p:nvPr/>
        </p:nvSpPr>
        <p:spPr bwMode="auto">
          <a:xfrm rot="16200000">
            <a:off x="4022543" y="3587874"/>
            <a:ext cx="236537" cy="350837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5" name="＞形箭號 14"/>
          <p:cNvSpPr>
            <a:spLocks noChangeArrowheads="1"/>
          </p:cNvSpPr>
          <p:nvPr/>
        </p:nvSpPr>
        <p:spPr bwMode="auto">
          <a:xfrm rot="8058979">
            <a:off x="4054629" y="4595860"/>
            <a:ext cx="236537" cy="350837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7" name="文字方塊 16"/>
          <p:cNvSpPr txBox="1">
            <a:spLocks noChangeArrowheads="1"/>
          </p:cNvSpPr>
          <p:nvPr/>
        </p:nvSpPr>
        <p:spPr bwMode="auto">
          <a:xfrm>
            <a:off x="3775389" y="2609031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3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1" name="文字方塊 16"/>
          <p:cNvSpPr txBox="1">
            <a:spLocks noChangeArrowheads="1"/>
          </p:cNvSpPr>
          <p:nvPr/>
        </p:nvSpPr>
        <p:spPr bwMode="auto">
          <a:xfrm>
            <a:off x="3745923" y="3368024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4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6"/>
          <p:cNvSpPr txBox="1">
            <a:spLocks noChangeArrowheads="1"/>
          </p:cNvSpPr>
          <p:nvPr/>
        </p:nvSpPr>
        <p:spPr bwMode="auto">
          <a:xfrm>
            <a:off x="4850131" y="4606841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2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3" name="文字方塊 16"/>
          <p:cNvSpPr txBox="1">
            <a:spLocks noChangeArrowheads="1"/>
          </p:cNvSpPr>
          <p:nvPr/>
        </p:nvSpPr>
        <p:spPr bwMode="auto">
          <a:xfrm>
            <a:off x="4716039" y="2511477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4" name="文字方塊 16"/>
          <p:cNvSpPr txBox="1">
            <a:spLocks noChangeArrowheads="1"/>
          </p:cNvSpPr>
          <p:nvPr/>
        </p:nvSpPr>
        <p:spPr bwMode="auto">
          <a:xfrm>
            <a:off x="3764260" y="4945370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6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5" name="文字方塊 14"/>
          <p:cNvSpPr txBox="1">
            <a:spLocks noChangeArrowheads="1"/>
          </p:cNvSpPr>
          <p:nvPr/>
        </p:nvSpPr>
        <p:spPr bwMode="auto">
          <a:xfrm>
            <a:off x="5854496" y="5949280"/>
            <a:ext cx="30802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600" u="sng" dirty="0" smtClean="0">
                <a:latin typeface="Calibri" pitchFamily="34" charset="0"/>
              </a:rPr>
              <a:t>PROGRESS PHOTO REPORT - 03</a:t>
            </a:r>
            <a:endParaRPr lang="en-US" altLang="zh-TW" sz="1600" u="sng" dirty="0">
              <a:latin typeface="Calibri" pitchFamily="34" charset="0"/>
            </a:endParaRPr>
          </a:p>
          <a:p>
            <a:pPr algn="ctr"/>
            <a:r>
              <a:rPr lang="en-US" altLang="zh-TW" sz="1600" dirty="0">
                <a:latin typeface="Calibri" pitchFamily="34" charset="0"/>
              </a:rPr>
              <a:t>Date </a:t>
            </a:r>
            <a:r>
              <a:rPr lang="en-US" altLang="zh-TW" sz="1600" dirty="0" smtClean="0">
                <a:latin typeface="Calibri" pitchFamily="34" charset="0"/>
              </a:rPr>
              <a:t>: </a:t>
            </a:r>
            <a:r>
              <a:rPr lang="en-US" altLang="zh-TW" sz="1600" dirty="0" smtClean="0">
                <a:latin typeface="Calibri" pitchFamily="34" charset="0"/>
              </a:rPr>
              <a:t>2014-8-21</a:t>
            </a:r>
            <a:endParaRPr lang="en-US" altLang="zh-TW" sz="16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88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897969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</a:t>
            </a:r>
            <a:r>
              <a:rPr lang="en-US" altLang="zh-TW" sz="1200" dirty="0" smtClean="0">
                <a:latin typeface="Calibri" pitchFamily="34" charset="0"/>
              </a:rPr>
              <a:t>completed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The door frame has installed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405079"/>
            <a:ext cx="675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93" y="5422273"/>
            <a:ext cx="667145" cy="900000"/>
          </a:xfrm>
          <a:prstGeom prst="rect">
            <a:avLst/>
          </a:prstGeom>
        </p:spPr>
      </p:pic>
      <p:sp>
        <p:nvSpPr>
          <p:cNvPr id="25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888" y="301026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1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821205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3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</a:t>
            </a:r>
            <a:r>
              <a:rPr lang="en-US" altLang="zh-TW" sz="1200" dirty="0" smtClean="0">
                <a:latin typeface="Calibri" pitchFamily="34" charset="0"/>
              </a:rPr>
              <a:t>completed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arrived on site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438636"/>
            <a:ext cx="1200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797" y="5413564"/>
            <a:ext cx="1101538" cy="900000"/>
          </a:xfrm>
          <a:prstGeom prst="rect">
            <a:avLst/>
          </a:prstGeom>
        </p:spPr>
      </p:pic>
      <p:sp>
        <p:nvSpPr>
          <p:cNvPr id="25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52135"/>
            <a:ext cx="630019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800614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4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</a:t>
            </a:r>
            <a:r>
              <a:rPr lang="en-US" altLang="zh-TW" sz="1200" dirty="0" smtClean="0">
                <a:latin typeface="Calibri" pitchFamily="34" charset="0"/>
              </a:rPr>
              <a:t>progress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The door frame has installed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404767"/>
            <a:ext cx="1200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007" y="5430981"/>
            <a:ext cx="717118" cy="900000"/>
          </a:xfrm>
          <a:prstGeom prst="rect">
            <a:avLst/>
          </a:prstGeom>
        </p:spPr>
      </p:pic>
      <p:sp>
        <p:nvSpPr>
          <p:cNvPr id="25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1293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3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218821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5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066" y="5387391"/>
            <a:ext cx="675000" cy="900000"/>
          </a:xfrm>
          <a:prstGeom prst="rect">
            <a:avLst/>
          </a:prstGeom>
        </p:spPr>
      </p:pic>
      <p:sp>
        <p:nvSpPr>
          <p:cNvPr id="25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9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0" y="5387391"/>
            <a:ext cx="675000" cy="90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316" y="31293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4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02007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6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362630"/>
            <a:ext cx="675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54" y="5362630"/>
            <a:ext cx="689423" cy="900000"/>
          </a:xfrm>
          <a:prstGeom prst="rect">
            <a:avLst/>
          </a:prstGeom>
        </p:spPr>
      </p:pic>
      <p:sp>
        <p:nvSpPr>
          <p:cNvPr id="30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1293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0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452210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7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Site condition</a:t>
            </a: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415482"/>
            <a:ext cx="675000" cy="900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235" y="5415482"/>
            <a:ext cx="758661" cy="900000"/>
          </a:xfrm>
          <a:prstGeom prst="rect">
            <a:avLst/>
          </a:prstGeom>
        </p:spPr>
      </p:pic>
      <p:sp>
        <p:nvSpPr>
          <p:cNvPr id="25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1293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966886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8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All the existing finish will be demolish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412875"/>
            <a:ext cx="675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54" y="5412875"/>
            <a:ext cx="689423" cy="900000"/>
          </a:xfrm>
          <a:prstGeom prst="rect">
            <a:avLst/>
          </a:prstGeom>
        </p:spPr>
      </p:pic>
      <p:sp>
        <p:nvSpPr>
          <p:cNvPr id="25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315" y="286929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方塊 14"/>
          <p:cNvSpPr txBox="1">
            <a:spLocks noChangeArrowheads="1"/>
          </p:cNvSpPr>
          <p:nvPr/>
        </p:nvSpPr>
        <p:spPr bwMode="auto">
          <a:xfrm>
            <a:off x="620715" y="8101013"/>
            <a:ext cx="3455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TW" altLang="en-US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9" name="文字方塊 14"/>
          <p:cNvSpPr txBox="1">
            <a:spLocks noChangeArrowheads="1"/>
          </p:cNvSpPr>
          <p:nvPr/>
        </p:nvSpPr>
        <p:spPr bwMode="auto">
          <a:xfrm>
            <a:off x="332396" y="391598"/>
            <a:ext cx="542697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600" u="sng" dirty="0">
                <a:latin typeface="Calibri" pitchFamily="34" charset="0"/>
              </a:rPr>
              <a:t>Project:</a:t>
            </a:r>
          </a:p>
          <a:p>
            <a:r>
              <a:rPr lang="en-US" altLang="zh-TW" sz="1600" u="sng" dirty="0">
                <a:latin typeface="Calibri" pitchFamily="34" charset="0"/>
              </a:rPr>
              <a:t>Renovation Works at Ricci Hall at 93 </a:t>
            </a:r>
            <a:r>
              <a:rPr lang="en-US" altLang="zh-TW" sz="1600" u="sng" dirty="0" err="1">
                <a:latin typeface="Calibri" pitchFamily="34" charset="0"/>
              </a:rPr>
              <a:t>Pok</a:t>
            </a:r>
            <a:r>
              <a:rPr lang="en-US" altLang="zh-TW" sz="1600" u="sng" dirty="0">
                <a:latin typeface="Calibri" pitchFamily="34" charset="0"/>
              </a:rPr>
              <a:t> Fu Lam Road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63" y="67138"/>
            <a:ext cx="1191391" cy="1031860"/>
          </a:xfrm>
          <a:prstGeom prst="rect">
            <a:avLst/>
          </a:prstGeom>
        </p:spPr>
      </p:pic>
      <p:sp>
        <p:nvSpPr>
          <p:cNvPr id="8" name="文字方塊 14"/>
          <p:cNvSpPr txBox="1">
            <a:spLocks noChangeArrowheads="1"/>
          </p:cNvSpPr>
          <p:nvPr/>
        </p:nvSpPr>
        <p:spPr bwMode="auto">
          <a:xfrm>
            <a:off x="-396552" y="4725144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First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532149"/>
            <a:ext cx="6306869" cy="4794644"/>
          </a:xfrm>
          <a:prstGeom prst="rect">
            <a:avLst/>
          </a:prstGeom>
        </p:spPr>
      </p:pic>
      <p:sp>
        <p:nvSpPr>
          <p:cNvPr id="9" name="文字方塊 14"/>
          <p:cNvSpPr txBox="1">
            <a:spLocks noChangeArrowheads="1"/>
          </p:cNvSpPr>
          <p:nvPr/>
        </p:nvSpPr>
        <p:spPr bwMode="auto">
          <a:xfrm>
            <a:off x="2356645" y="2132856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sp>
        <p:nvSpPr>
          <p:cNvPr id="10" name="文字方塊 14"/>
          <p:cNvSpPr txBox="1">
            <a:spLocks noChangeArrowheads="1"/>
          </p:cNvSpPr>
          <p:nvPr/>
        </p:nvSpPr>
        <p:spPr bwMode="auto">
          <a:xfrm>
            <a:off x="5001949" y="869381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sp>
        <p:nvSpPr>
          <p:cNvPr id="12" name="文字方塊 16"/>
          <p:cNvSpPr txBox="1">
            <a:spLocks noChangeArrowheads="1"/>
          </p:cNvSpPr>
          <p:nvPr/>
        </p:nvSpPr>
        <p:spPr bwMode="auto">
          <a:xfrm>
            <a:off x="6158886" y="1648031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3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4" name="＞形箭號 13"/>
          <p:cNvSpPr>
            <a:spLocks noChangeArrowheads="1"/>
          </p:cNvSpPr>
          <p:nvPr/>
        </p:nvSpPr>
        <p:spPr bwMode="auto">
          <a:xfrm rot="16200000">
            <a:off x="6232357" y="3261154"/>
            <a:ext cx="144015" cy="16566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5" name="＞形箭號 14"/>
          <p:cNvSpPr>
            <a:spLocks noChangeArrowheads="1"/>
          </p:cNvSpPr>
          <p:nvPr/>
        </p:nvSpPr>
        <p:spPr bwMode="auto">
          <a:xfrm rot="16200000">
            <a:off x="5043567" y="3274161"/>
            <a:ext cx="144015" cy="16566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21" name="文字方塊 16"/>
          <p:cNvSpPr txBox="1">
            <a:spLocks noChangeArrowheads="1"/>
          </p:cNvSpPr>
          <p:nvPr/>
        </p:nvSpPr>
        <p:spPr bwMode="auto">
          <a:xfrm>
            <a:off x="6174244" y="2600349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4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3" name="文字方塊 16"/>
          <p:cNvSpPr txBox="1">
            <a:spLocks noChangeArrowheads="1"/>
          </p:cNvSpPr>
          <p:nvPr/>
        </p:nvSpPr>
        <p:spPr bwMode="auto">
          <a:xfrm>
            <a:off x="5877746" y="3370171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2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4" name="文字方塊 16"/>
          <p:cNvSpPr txBox="1">
            <a:spLocks noChangeArrowheads="1"/>
          </p:cNvSpPr>
          <p:nvPr/>
        </p:nvSpPr>
        <p:spPr bwMode="auto">
          <a:xfrm>
            <a:off x="4902517" y="3408420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0" name="＞形箭號 29"/>
          <p:cNvSpPr>
            <a:spLocks noChangeArrowheads="1"/>
          </p:cNvSpPr>
          <p:nvPr/>
        </p:nvSpPr>
        <p:spPr bwMode="auto">
          <a:xfrm rot="16200000">
            <a:off x="4331816" y="4617476"/>
            <a:ext cx="144015" cy="16566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1" name="文字方塊 16"/>
          <p:cNvSpPr txBox="1">
            <a:spLocks noChangeArrowheads="1"/>
          </p:cNvSpPr>
          <p:nvPr/>
        </p:nvSpPr>
        <p:spPr bwMode="auto">
          <a:xfrm>
            <a:off x="3817250" y="4584129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9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2" name="＞形箭號 31"/>
          <p:cNvSpPr>
            <a:spLocks noChangeArrowheads="1"/>
          </p:cNvSpPr>
          <p:nvPr/>
        </p:nvSpPr>
        <p:spPr bwMode="auto">
          <a:xfrm rot="16200000">
            <a:off x="3361628" y="4615048"/>
            <a:ext cx="144015" cy="16566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3" name="文字方塊 16"/>
          <p:cNvSpPr txBox="1">
            <a:spLocks noChangeArrowheads="1"/>
          </p:cNvSpPr>
          <p:nvPr/>
        </p:nvSpPr>
        <p:spPr bwMode="auto">
          <a:xfrm>
            <a:off x="3164499" y="4732970"/>
            <a:ext cx="6254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10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4" name="＞形箭號 33"/>
          <p:cNvSpPr>
            <a:spLocks noChangeArrowheads="1"/>
          </p:cNvSpPr>
          <p:nvPr/>
        </p:nvSpPr>
        <p:spPr bwMode="auto">
          <a:xfrm rot="16200000">
            <a:off x="4620173" y="4792289"/>
            <a:ext cx="144015" cy="16566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5" name="＞形箭號 34"/>
          <p:cNvSpPr>
            <a:spLocks noChangeArrowheads="1"/>
          </p:cNvSpPr>
          <p:nvPr/>
        </p:nvSpPr>
        <p:spPr bwMode="auto">
          <a:xfrm rot="5400000">
            <a:off x="4623996" y="4204487"/>
            <a:ext cx="144582" cy="157447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6" name="文字方塊 16"/>
          <p:cNvSpPr txBox="1">
            <a:spLocks noChangeArrowheads="1"/>
          </p:cNvSpPr>
          <p:nvPr/>
        </p:nvSpPr>
        <p:spPr bwMode="auto">
          <a:xfrm>
            <a:off x="4775011" y="4697535"/>
            <a:ext cx="6254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13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7" name="文字方塊 16"/>
          <p:cNvSpPr txBox="1">
            <a:spLocks noChangeArrowheads="1"/>
          </p:cNvSpPr>
          <p:nvPr/>
        </p:nvSpPr>
        <p:spPr bwMode="auto">
          <a:xfrm>
            <a:off x="4754026" y="4109725"/>
            <a:ext cx="6254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14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8" name="＞形箭號 37"/>
          <p:cNvSpPr>
            <a:spLocks noChangeArrowheads="1"/>
          </p:cNvSpPr>
          <p:nvPr/>
        </p:nvSpPr>
        <p:spPr bwMode="auto">
          <a:xfrm>
            <a:off x="3657845" y="5002887"/>
            <a:ext cx="155757" cy="178203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9" name="＞形箭號 38"/>
          <p:cNvSpPr>
            <a:spLocks noChangeArrowheads="1"/>
          </p:cNvSpPr>
          <p:nvPr/>
        </p:nvSpPr>
        <p:spPr bwMode="auto">
          <a:xfrm rot="10543874">
            <a:off x="4264543" y="5008679"/>
            <a:ext cx="161059" cy="146206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40" name="文字方塊 16"/>
          <p:cNvSpPr txBox="1">
            <a:spLocks noChangeArrowheads="1"/>
          </p:cNvSpPr>
          <p:nvPr/>
        </p:nvSpPr>
        <p:spPr bwMode="auto">
          <a:xfrm>
            <a:off x="4457456" y="4974534"/>
            <a:ext cx="6254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12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41" name="文字方塊 16"/>
          <p:cNvSpPr txBox="1">
            <a:spLocks noChangeArrowheads="1"/>
          </p:cNvSpPr>
          <p:nvPr/>
        </p:nvSpPr>
        <p:spPr bwMode="auto">
          <a:xfrm>
            <a:off x="3133936" y="4932657"/>
            <a:ext cx="6254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11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42" name="＞形箭號 41"/>
          <p:cNvSpPr>
            <a:spLocks noChangeArrowheads="1"/>
          </p:cNvSpPr>
          <p:nvPr/>
        </p:nvSpPr>
        <p:spPr bwMode="auto">
          <a:xfrm rot="17231586">
            <a:off x="2455011" y="5073391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43" name="＞形箭號 42"/>
          <p:cNvSpPr>
            <a:spLocks noChangeArrowheads="1"/>
          </p:cNvSpPr>
          <p:nvPr/>
        </p:nvSpPr>
        <p:spPr bwMode="auto">
          <a:xfrm rot="7028824">
            <a:off x="2617919" y="4552295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44" name="＞形箭號 43"/>
          <p:cNvSpPr>
            <a:spLocks noChangeArrowheads="1"/>
          </p:cNvSpPr>
          <p:nvPr/>
        </p:nvSpPr>
        <p:spPr bwMode="auto">
          <a:xfrm rot="17231586">
            <a:off x="2099512" y="5033598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45" name="＞形箭號 44"/>
          <p:cNvSpPr>
            <a:spLocks noChangeArrowheads="1"/>
          </p:cNvSpPr>
          <p:nvPr/>
        </p:nvSpPr>
        <p:spPr bwMode="auto">
          <a:xfrm rot="7028824">
            <a:off x="2262420" y="4512502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48" name="＞形箭號 47"/>
          <p:cNvSpPr>
            <a:spLocks noChangeArrowheads="1"/>
          </p:cNvSpPr>
          <p:nvPr/>
        </p:nvSpPr>
        <p:spPr bwMode="auto">
          <a:xfrm rot="16200000">
            <a:off x="1521246" y="5009157"/>
            <a:ext cx="144015" cy="16566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49" name="＞形箭號 48"/>
          <p:cNvSpPr>
            <a:spLocks noChangeArrowheads="1"/>
          </p:cNvSpPr>
          <p:nvPr/>
        </p:nvSpPr>
        <p:spPr bwMode="auto">
          <a:xfrm rot="5400000">
            <a:off x="1525069" y="4389143"/>
            <a:ext cx="144582" cy="157447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50" name="＞形箭號 49"/>
          <p:cNvSpPr>
            <a:spLocks noChangeArrowheads="1"/>
          </p:cNvSpPr>
          <p:nvPr/>
        </p:nvSpPr>
        <p:spPr bwMode="auto">
          <a:xfrm rot="3727040">
            <a:off x="1703397" y="4509991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51" name="＞形箭號 50"/>
          <p:cNvSpPr>
            <a:spLocks noChangeArrowheads="1"/>
          </p:cNvSpPr>
          <p:nvPr/>
        </p:nvSpPr>
        <p:spPr bwMode="auto">
          <a:xfrm rot="14568801">
            <a:off x="1879262" y="5024980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57" name="文字方塊 16"/>
          <p:cNvSpPr txBox="1">
            <a:spLocks noChangeArrowheads="1"/>
          </p:cNvSpPr>
          <p:nvPr/>
        </p:nvSpPr>
        <p:spPr bwMode="auto">
          <a:xfrm>
            <a:off x="1586324" y="5149118"/>
            <a:ext cx="610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5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58" name="文字方塊 16"/>
          <p:cNvSpPr txBox="1">
            <a:spLocks noChangeArrowheads="1"/>
          </p:cNvSpPr>
          <p:nvPr/>
        </p:nvSpPr>
        <p:spPr bwMode="auto">
          <a:xfrm>
            <a:off x="1603418" y="4291399"/>
            <a:ext cx="610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6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59" name="文字方塊 16"/>
          <p:cNvSpPr txBox="1">
            <a:spLocks noChangeArrowheads="1"/>
          </p:cNvSpPr>
          <p:nvPr/>
        </p:nvSpPr>
        <p:spPr bwMode="auto">
          <a:xfrm>
            <a:off x="969121" y="4335917"/>
            <a:ext cx="610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7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60" name="文字方塊 16"/>
          <p:cNvSpPr txBox="1">
            <a:spLocks noChangeArrowheads="1"/>
          </p:cNvSpPr>
          <p:nvPr/>
        </p:nvSpPr>
        <p:spPr bwMode="auto">
          <a:xfrm>
            <a:off x="976199" y="4993287"/>
            <a:ext cx="610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8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61" name="文字方塊 16"/>
          <p:cNvSpPr txBox="1">
            <a:spLocks noChangeArrowheads="1"/>
          </p:cNvSpPr>
          <p:nvPr/>
        </p:nvSpPr>
        <p:spPr bwMode="auto">
          <a:xfrm>
            <a:off x="1966832" y="5161706"/>
            <a:ext cx="610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4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62" name="文字方塊 16"/>
          <p:cNvSpPr txBox="1">
            <a:spLocks noChangeArrowheads="1"/>
          </p:cNvSpPr>
          <p:nvPr/>
        </p:nvSpPr>
        <p:spPr bwMode="auto">
          <a:xfrm>
            <a:off x="2591726" y="5012558"/>
            <a:ext cx="610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2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63" name="文字方塊 16"/>
          <p:cNvSpPr txBox="1">
            <a:spLocks noChangeArrowheads="1"/>
          </p:cNvSpPr>
          <p:nvPr/>
        </p:nvSpPr>
        <p:spPr bwMode="auto">
          <a:xfrm>
            <a:off x="2741868" y="4501786"/>
            <a:ext cx="610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64" name="文字方塊 16"/>
          <p:cNvSpPr txBox="1">
            <a:spLocks noChangeArrowheads="1"/>
          </p:cNvSpPr>
          <p:nvPr/>
        </p:nvSpPr>
        <p:spPr bwMode="auto">
          <a:xfrm>
            <a:off x="2059794" y="4293116"/>
            <a:ext cx="610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3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75" name="＞形箭號 74"/>
          <p:cNvSpPr>
            <a:spLocks noChangeArrowheads="1"/>
          </p:cNvSpPr>
          <p:nvPr/>
        </p:nvSpPr>
        <p:spPr bwMode="auto">
          <a:xfrm rot="3727040">
            <a:off x="5041212" y="1860844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76" name="＞形箭號 75"/>
          <p:cNvSpPr>
            <a:spLocks noChangeArrowheads="1"/>
          </p:cNvSpPr>
          <p:nvPr/>
        </p:nvSpPr>
        <p:spPr bwMode="auto">
          <a:xfrm rot="14568801">
            <a:off x="5186503" y="2486559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80" name="＞形箭號 79"/>
          <p:cNvSpPr>
            <a:spLocks noChangeArrowheads="1"/>
          </p:cNvSpPr>
          <p:nvPr/>
        </p:nvSpPr>
        <p:spPr bwMode="auto">
          <a:xfrm rot="3727040">
            <a:off x="5782496" y="1854086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81" name="＞形箭號 80"/>
          <p:cNvSpPr>
            <a:spLocks noChangeArrowheads="1"/>
          </p:cNvSpPr>
          <p:nvPr/>
        </p:nvSpPr>
        <p:spPr bwMode="auto">
          <a:xfrm rot="14568801">
            <a:off x="5912295" y="2484428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82" name="＞形箭號 81"/>
          <p:cNvSpPr>
            <a:spLocks noChangeArrowheads="1"/>
          </p:cNvSpPr>
          <p:nvPr/>
        </p:nvSpPr>
        <p:spPr bwMode="auto">
          <a:xfrm rot="17231586">
            <a:off x="6097716" y="2489273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83" name="＞形箭號 82"/>
          <p:cNvSpPr>
            <a:spLocks noChangeArrowheads="1"/>
          </p:cNvSpPr>
          <p:nvPr/>
        </p:nvSpPr>
        <p:spPr bwMode="auto">
          <a:xfrm rot="7028824">
            <a:off x="6300144" y="1848263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84" name="＞形箭號 83"/>
          <p:cNvSpPr>
            <a:spLocks noChangeArrowheads="1"/>
          </p:cNvSpPr>
          <p:nvPr/>
        </p:nvSpPr>
        <p:spPr bwMode="auto">
          <a:xfrm rot="17231586">
            <a:off x="5395641" y="2486559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85" name="＞形箭號 84"/>
          <p:cNvSpPr>
            <a:spLocks noChangeArrowheads="1"/>
          </p:cNvSpPr>
          <p:nvPr/>
        </p:nvSpPr>
        <p:spPr bwMode="auto">
          <a:xfrm rot="7028824">
            <a:off x="5569105" y="1861359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86" name="文字方塊 16"/>
          <p:cNvSpPr txBox="1">
            <a:spLocks noChangeArrowheads="1"/>
          </p:cNvSpPr>
          <p:nvPr/>
        </p:nvSpPr>
        <p:spPr bwMode="auto">
          <a:xfrm>
            <a:off x="5670770" y="1660901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5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87" name="文字方塊 16"/>
          <p:cNvSpPr txBox="1">
            <a:spLocks noChangeArrowheads="1"/>
          </p:cNvSpPr>
          <p:nvPr/>
        </p:nvSpPr>
        <p:spPr bwMode="auto">
          <a:xfrm>
            <a:off x="5634175" y="2609226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6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88" name="文字方塊 16"/>
          <p:cNvSpPr txBox="1">
            <a:spLocks noChangeArrowheads="1"/>
          </p:cNvSpPr>
          <p:nvPr/>
        </p:nvSpPr>
        <p:spPr bwMode="auto">
          <a:xfrm>
            <a:off x="5198405" y="1648411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7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89" name="文字方塊 16"/>
          <p:cNvSpPr txBox="1">
            <a:spLocks noChangeArrowheads="1"/>
          </p:cNvSpPr>
          <p:nvPr/>
        </p:nvSpPr>
        <p:spPr bwMode="auto">
          <a:xfrm>
            <a:off x="5164504" y="2637764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8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90" name="文字方塊 16"/>
          <p:cNvSpPr txBox="1">
            <a:spLocks noChangeArrowheads="1"/>
          </p:cNvSpPr>
          <p:nvPr/>
        </p:nvSpPr>
        <p:spPr bwMode="auto">
          <a:xfrm>
            <a:off x="4519069" y="1793394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9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91" name="文字方塊 16"/>
          <p:cNvSpPr txBox="1">
            <a:spLocks noChangeArrowheads="1"/>
          </p:cNvSpPr>
          <p:nvPr/>
        </p:nvSpPr>
        <p:spPr bwMode="auto">
          <a:xfrm>
            <a:off x="4531867" y="2468946"/>
            <a:ext cx="6254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10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92" name="文字方塊 16"/>
          <p:cNvSpPr txBox="1">
            <a:spLocks noChangeArrowheads="1"/>
          </p:cNvSpPr>
          <p:nvPr/>
        </p:nvSpPr>
        <p:spPr bwMode="auto">
          <a:xfrm>
            <a:off x="4282962" y="3197803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1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93" name="文字方塊 16"/>
          <p:cNvSpPr txBox="1">
            <a:spLocks noChangeArrowheads="1"/>
          </p:cNvSpPr>
          <p:nvPr/>
        </p:nvSpPr>
        <p:spPr bwMode="auto">
          <a:xfrm>
            <a:off x="4285474" y="3867353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94" name="＞形箭號 93"/>
          <p:cNvSpPr>
            <a:spLocks noChangeArrowheads="1"/>
          </p:cNvSpPr>
          <p:nvPr/>
        </p:nvSpPr>
        <p:spPr bwMode="auto">
          <a:xfrm rot="17231586">
            <a:off x="4287987" y="4008036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95" name="＞形箭號 94"/>
          <p:cNvSpPr>
            <a:spLocks noChangeArrowheads="1"/>
          </p:cNvSpPr>
          <p:nvPr/>
        </p:nvSpPr>
        <p:spPr bwMode="auto">
          <a:xfrm rot="7028824">
            <a:off x="4475740" y="3422778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96" name="文字方塊 16"/>
          <p:cNvSpPr txBox="1">
            <a:spLocks noChangeArrowheads="1"/>
          </p:cNvSpPr>
          <p:nvPr/>
        </p:nvSpPr>
        <p:spPr bwMode="auto">
          <a:xfrm>
            <a:off x="3366918" y="3237473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5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97" name="文字方塊 16"/>
          <p:cNvSpPr txBox="1">
            <a:spLocks noChangeArrowheads="1"/>
          </p:cNvSpPr>
          <p:nvPr/>
        </p:nvSpPr>
        <p:spPr bwMode="auto">
          <a:xfrm>
            <a:off x="3380519" y="4128019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6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98" name="＞形箭號 97"/>
          <p:cNvSpPr>
            <a:spLocks noChangeArrowheads="1"/>
          </p:cNvSpPr>
          <p:nvPr/>
        </p:nvSpPr>
        <p:spPr bwMode="auto">
          <a:xfrm rot="17231586">
            <a:off x="3581860" y="3997313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99" name="＞形箭號 98"/>
          <p:cNvSpPr>
            <a:spLocks noChangeArrowheads="1"/>
          </p:cNvSpPr>
          <p:nvPr/>
        </p:nvSpPr>
        <p:spPr bwMode="auto">
          <a:xfrm rot="7028824">
            <a:off x="3747410" y="3435774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00" name="＞形箭號 99"/>
          <p:cNvSpPr>
            <a:spLocks noChangeArrowheads="1"/>
          </p:cNvSpPr>
          <p:nvPr/>
        </p:nvSpPr>
        <p:spPr bwMode="auto">
          <a:xfrm rot="3727040">
            <a:off x="3960377" y="3433719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01" name="＞形箭號 100"/>
          <p:cNvSpPr>
            <a:spLocks noChangeArrowheads="1"/>
          </p:cNvSpPr>
          <p:nvPr/>
        </p:nvSpPr>
        <p:spPr bwMode="auto">
          <a:xfrm rot="14568801">
            <a:off x="4055348" y="3971631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02" name="文字方塊 16"/>
          <p:cNvSpPr txBox="1">
            <a:spLocks noChangeArrowheads="1"/>
          </p:cNvSpPr>
          <p:nvPr/>
        </p:nvSpPr>
        <p:spPr bwMode="auto">
          <a:xfrm>
            <a:off x="3832294" y="3190754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3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03" name="文字方塊 16"/>
          <p:cNvSpPr txBox="1">
            <a:spLocks noChangeArrowheads="1"/>
          </p:cNvSpPr>
          <p:nvPr/>
        </p:nvSpPr>
        <p:spPr bwMode="auto">
          <a:xfrm>
            <a:off x="3805660" y="4111286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4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04" name="＞形箭號 103"/>
          <p:cNvSpPr>
            <a:spLocks noChangeArrowheads="1"/>
          </p:cNvSpPr>
          <p:nvPr/>
        </p:nvSpPr>
        <p:spPr bwMode="auto">
          <a:xfrm rot="3727040">
            <a:off x="3205237" y="3477251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05" name="＞形箭號 104"/>
          <p:cNvSpPr>
            <a:spLocks noChangeArrowheads="1"/>
          </p:cNvSpPr>
          <p:nvPr/>
        </p:nvSpPr>
        <p:spPr bwMode="auto">
          <a:xfrm rot="14568801">
            <a:off x="3335543" y="4002351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06" name="文字方塊 16"/>
          <p:cNvSpPr txBox="1">
            <a:spLocks noChangeArrowheads="1"/>
          </p:cNvSpPr>
          <p:nvPr/>
        </p:nvSpPr>
        <p:spPr bwMode="auto">
          <a:xfrm>
            <a:off x="2700325" y="3326153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7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07" name="文字方塊 16"/>
          <p:cNvSpPr txBox="1">
            <a:spLocks noChangeArrowheads="1"/>
          </p:cNvSpPr>
          <p:nvPr/>
        </p:nvSpPr>
        <p:spPr bwMode="auto">
          <a:xfrm>
            <a:off x="2810124" y="4085366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8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74" name="文字方塊 14"/>
          <p:cNvSpPr txBox="1">
            <a:spLocks noChangeArrowheads="1"/>
          </p:cNvSpPr>
          <p:nvPr/>
        </p:nvSpPr>
        <p:spPr bwMode="auto">
          <a:xfrm>
            <a:off x="5854496" y="5949280"/>
            <a:ext cx="30802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600" u="sng" dirty="0" smtClean="0">
                <a:latin typeface="Calibri" pitchFamily="34" charset="0"/>
              </a:rPr>
              <a:t>PROGRESS PHOTO REPORT - 03</a:t>
            </a:r>
            <a:endParaRPr lang="en-US" altLang="zh-TW" sz="1600" u="sng" dirty="0">
              <a:latin typeface="Calibri" pitchFamily="34" charset="0"/>
            </a:endParaRPr>
          </a:p>
          <a:p>
            <a:pPr algn="ctr"/>
            <a:r>
              <a:rPr lang="en-US" altLang="zh-TW" sz="1600" dirty="0">
                <a:latin typeface="Calibri" pitchFamily="34" charset="0"/>
              </a:rPr>
              <a:t>Date </a:t>
            </a:r>
            <a:r>
              <a:rPr lang="en-US" altLang="zh-TW" sz="1600" dirty="0" smtClean="0">
                <a:latin typeface="Calibri" pitchFamily="34" charset="0"/>
              </a:rPr>
              <a:t>: </a:t>
            </a:r>
            <a:r>
              <a:rPr lang="en-US" altLang="zh-TW" sz="1600" dirty="0" smtClean="0">
                <a:latin typeface="Calibri" pitchFamily="34" charset="0"/>
              </a:rPr>
              <a:t>2014-8-21</a:t>
            </a:r>
            <a:endParaRPr lang="en-US" altLang="zh-TW" sz="16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096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412934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Paint </a:t>
            </a:r>
            <a:r>
              <a:rPr lang="en-US" altLang="zh-TW" sz="1200" dirty="0">
                <a:latin typeface="Calibri" pitchFamily="34" charset="0"/>
              </a:rPr>
              <a:t>to wall was </a:t>
            </a:r>
            <a:r>
              <a:rPr lang="en-US" altLang="zh-TW" sz="1200" dirty="0" smtClean="0">
                <a:latin typeface="Calibri" pitchFamily="34" charset="0"/>
              </a:rPr>
              <a:t>completed</a:t>
            </a: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arrived on site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45" y="5453555"/>
            <a:ext cx="732347" cy="72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33" y="5453555"/>
            <a:ext cx="607579" cy="72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297" y="5349531"/>
            <a:ext cx="678537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08" y="354404"/>
            <a:ext cx="666023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782206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arrived on site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18" y="5468571"/>
            <a:ext cx="728553" cy="72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71" y="5468571"/>
            <a:ext cx="621992" cy="72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50" y="5404768"/>
            <a:ext cx="706232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62" y="274768"/>
            <a:ext cx="6444208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7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60902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685833" y="4824117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8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392293"/>
            <a:ext cx="1200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94" y="5379595"/>
            <a:ext cx="1271143" cy="900000"/>
          </a:xfrm>
          <a:prstGeom prst="rect">
            <a:avLst/>
          </a:prstGeom>
        </p:spPr>
      </p:pic>
      <p:sp>
        <p:nvSpPr>
          <p:cNvPr id="23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05248"/>
            <a:ext cx="6444208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6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373227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3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Furniture has installed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412875"/>
            <a:ext cx="1200000" cy="90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50" y="5412875"/>
            <a:ext cx="706232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86929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7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4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  <a:p>
            <a:endParaRPr lang="en-US" altLang="zh-TW" sz="1200" dirty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360" y="5404768"/>
            <a:ext cx="642412" cy="90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28453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4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5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Plastering works in progress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has installed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474" y="5404768"/>
            <a:ext cx="620184" cy="90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316" y="274768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9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6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Site condition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297" y="5412875"/>
            <a:ext cx="678537" cy="90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1293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0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7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has installed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93" y="5404768"/>
            <a:ext cx="667145" cy="90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031331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1293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3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8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</a:t>
            </a:r>
            <a:r>
              <a:rPr lang="en-US" altLang="zh-TW" sz="1200" dirty="0" smtClean="0">
                <a:latin typeface="Calibri" pitchFamily="34" charset="0"/>
              </a:rPr>
              <a:t>arrived on site</a:t>
            </a: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526" y="5404768"/>
            <a:ext cx="720080" cy="90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031331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11544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9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has installed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93" y="5404768"/>
            <a:ext cx="667145" cy="900000"/>
          </a:xfrm>
          <a:prstGeom prst="rect">
            <a:avLst/>
          </a:prstGeom>
        </p:spPr>
      </p:pic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031331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4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315" y="274768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8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680215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10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Site condition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09" y="5404767"/>
            <a:ext cx="1200000" cy="9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73" y="5412875"/>
            <a:ext cx="692385" cy="900000"/>
          </a:xfrm>
          <a:prstGeom prst="rect">
            <a:avLst/>
          </a:prstGeom>
        </p:spPr>
      </p:pic>
      <p:sp>
        <p:nvSpPr>
          <p:cNvPr id="32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86929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6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76594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has installed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404767"/>
            <a:ext cx="1200000" cy="90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254" y="5380420"/>
            <a:ext cx="650624" cy="900000"/>
          </a:xfrm>
          <a:prstGeom prst="rect">
            <a:avLst/>
          </a:prstGeom>
        </p:spPr>
      </p:pic>
      <p:sp>
        <p:nvSpPr>
          <p:cNvPr id="31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98132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6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816344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Site condition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5417594"/>
            <a:ext cx="569978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1493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5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表格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630835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709889" y="4824117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</a:t>
            </a:r>
            <a:r>
              <a:rPr lang="en-US" altLang="zh-TW" sz="1200" dirty="0" smtClean="0">
                <a:latin typeface="Calibri" pitchFamily="34" charset="0"/>
              </a:rPr>
              <a:t>completed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A/C equipment has installed on site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412875"/>
            <a:ext cx="1200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25" y="5404768"/>
            <a:ext cx="1283482" cy="900000"/>
          </a:xfrm>
          <a:prstGeom prst="rect">
            <a:avLst/>
          </a:prstGeom>
        </p:spPr>
      </p:pic>
      <p:sp>
        <p:nvSpPr>
          <p:cNvPr id="42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31" y="404664"/>
            <a:ext cx="653322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5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3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has installed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43" y="5394409"/>
            <a:ext cx="635046" cy="900000"/>
          </a:xfrm>
          <a:prstGeom prst="rect">
            <a:avLst/>
          </a:prstGeom>
        </p:spPr>
      </p:pic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1293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5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4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794" y="5412875"/>
            <a:ext cx="595451" cy="90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86929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9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5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has installed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856" y="5404768"/>
            <a:ext cx="639420" cy="90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74768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6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Site condition</a:t>
            </a:r>
            <a:endParaRPr lang="en-US" altLang="zh-TW" sz="1200" u="sng" dirty="0">
              <a:latin typeface="Calibri" pitchFamily="34" charset="0"/>
            </a:endParaRP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474" y="5412875"/>
            <a:ext cx="620184" cy="900000"/>
          </a:xfrm>
          <a:prstGeom prst="rect">
            <a:avLst/>
          </a:prstGeom>
        </p:spPr>
      </p:pic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732" y="286929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0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018649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7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</a:t>
            </a:r>
            <a:r>
              <a:rPr lang="en-US" altLang="zh-TW" sz="1200" dirty="0" smtClean="0">
                <a:latin typeface="Calibri" pitchFamily="34" charset="0"/>
              </a:rPr>
              <a:t>progress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has installed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368853"/>
            <a:ext cx="1200000" cy="900000"/>
          </a:xfrm>
          <a:prstGeom prst="rect">
            <a:avLst/>
          </a:prstGeom>
        </p:spPr>
      </p:pic>
      <p:sp>
        <p:nvSpPr>
          <p:cNvPr id="25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48" y="5368853"/>
            <a:ext cx="685018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1293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6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8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</a:t>
            </a:r>
            <a:r>
              <a:rPr lang="en-US" altLang="zh-TW" sz="1200" dirty="0" smtClean="0">
                <a:latin typeface="Calibri" pitchFamily="34" charset="0"/>
              </a:rPr>
              <a:t>arrived on site</a:t>
            </a:r>
            <a:endParaRPr lang="en-US" altLang="zh-TW" sz="1200" dirty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5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752" y="5400129"/>
            <a:ext cx="647628" cy="900000"/>
          </a:xfrm>
          <a:prstGeom prst="rect">
            <a:avLst/>
          </a:prstGeom>
        </p:spPr>
      </p:pic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316" y="313491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524634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9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</a:t>
            </a:r>
            <a:r>
              <a:rPr lang="en-US" altLang="zh-TW" sz="1200" dirty="0" smtClean="0">
                <a:latin typeface="Calibri" pitchFamily="34" charset="0"/>
              </a:rPr>
              <a:t>completed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The door frame has installed </a:t>
            </a:r>
            <a:endParaRPr lang="en-US" altLang="zh-TW" sz="1200" dirty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379366"/>
            <a:ext cx="1200000" cy="90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311" y="5386424"/>
            <a:ext cx="1308509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35" y="308151"/>
            <a:ext cx="6516216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7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964774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10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The door frame has installed 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404767"/>
            <a:ext cx="1200000" cy="90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404" y="5412875"/>
            <a:ext cx="1266324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38" y="354404"/>
            <a:ext cx="6444208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3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11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All the existing finish will be demolish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14" y="5373216"/>
            <a:ext cx="1278904" cy="90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097409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50" y="5373216"/>
            <a:ext cx="1200000" cy="90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95" y="354404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5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782750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12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All the existing finish will be demolish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Site material arrived on site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361806"/>
            <a:ext cx="1200000" cy="90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214" y="5361806"/>
            <a:ext cx="1292704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27" y="354404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1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表格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841897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3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77" y="5404767"/>
            <a:ext cx="650630" cy="9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86" y="5404767"/>
            <a:ext cx="714960" cy="900000"/>
          </a:xfrm>
          <a:prstGeom prst="rect">
            <a:avLst/>
          </a:prstGeom>
        </p:spPr>
      </p:pic>
      <p:sp>
        <p:nvSpPr>
          <p:cNvPr id="42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316" y="283079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8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361752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13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31133" y="1108296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0" y="5384070"/>
            <a:ext cx="675000" cy="90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21" y="5404767"/>
            <a:ext cx="592489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00692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7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623729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14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404767"/>
            <a:ext cx="675000" cy="90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278" y="5412875"/>
            <a:ext cx="592489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95" y="286929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5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88512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1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C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04" y="5404768"/>
            <a:ext cx="675323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74768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3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586572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2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8" y="1129446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arrived on site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906" y="5380420"/>
            <a:ext cx="600957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316" y="31293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447745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3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arrived on site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43" y="5393808"/>
            <a:ext cx="635046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1293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2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203013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4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arrived on site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50" y="5412875"/>
            <a:ext cx="634032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1293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285620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5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arrived on site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73" y="5380420"/>
            <a:ext cx="692385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1293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0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6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19" y="5404768"/>
            <a:ext cx="623146" cy="90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80608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106" y="274768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6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7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546" y="5404768"/>
            <a:ext cx="626414" cy="90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48105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6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352410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8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909" y="5404768"/>
            <a:ext cx="625314" cy="900000"/>
          </a:xfrm>
          <a:prstGeom prst="rect">
            <a:avLst/>
          </a:prstGeom>
        </p:spPr>
      </p:pic>
      <p:sp>
        <p:nvSpPr>
          <p:cNvPr id="28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837" y="274768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9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478881"/>
              </p:ext>
            </p:extLst>
          </p:nvPr>
        </p:nvGraphicFramePr>
        <p:xfrm>
          <a:off x="683568" y="5216786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4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404768"/>
            <a:ext cx="675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73" y="5404768"/>
            <a:ext cx="692385" cy="900000"/>
          </a:xfrm>
          <a:prstGeom prst="rect">
            <a:avLst/>
          </a:prstGeom>
        </p:spPr>
      </p:pic>
      <p:sp>
        <p:nvSpPr>
          <p:cNvPr id="30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1293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7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方塊 14"/>
          <p:cNvSpPr txBox="1">
            <a:spLocks noChangeArrowheads="1"/>
          </p:cNvSpPr>
          <p:nvPr/>
        </p:nvSpPr>
        <p:spPr bwMode="auto">
          <a:xfrm>
            <a:off x="620715" y="8101013"/>
            <a:ext cx="3455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TW" altLang="en-US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9" name="文字方塊 14"/>
          <p:cNvSpPr txBox="1">
            <a:spLocks noChangeArrowheads="1"/>
          </p:cNvSpPr>
          <p:nvPr/>
        </p:nvSpPr>
        <p:spPr bwMode="auto">
          <a:xfrm>
            <a:off x="332396" y="391598"/>
            <a:ext cx="542697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600" u="sng" dirty="0">
                <a:latin typeface="Calibri" pitchFamily="34" charset="0"/>
              </a:rPr>
              <a:t>Project:</a:t>
            </a:r>
          </a:p>
          <a:p>
            <a:r>
              <a:rPr lang="en-US" altLang="zh-TW" sz="1600" u="sng" dirty="0">
                <a:latin typeface="Calibri" pitchFamily="34" charset="0"/>
              </a:rPr>
              <a:t>Renovation Works at Ricci Hall at 93 </a:t>
            </a:r>
            <a:r>
              <a:rPr lang="en-US" altLang="zh-TW" sz="1600" u="sng" dirty="0" err="1">
                <a:latin typeface="Calibri" pitchFamily="34" charset="0"/>
              </a:rPr>
              <a:t>Pok</a:t>
            </a:r>
            <a:r>
              <a:rPr lang="en-US" altLang="zh-TW" sz="1600" u="sng" dirty="0">
                <a:latin typeface="Calibri" pitchFamily="34" charset="0"/>
              </a:rPr>
              <a:t> Fu Lam Road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63" y="67138"/>
            <a:ext cx="1191391" cy="103186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30" y="2420888"/>
            <a:ext cx="1637726" cy="326945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2443108"/>
            <a:ext cx="1475249" cy="325675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060" y="2443108"/>
            <a:ext cx="1457857" cy="3312368"/>
          </a:xfrm>
          <a:prstGeom prst="rect">
            <a:avLst/>
          </a:prstGeom>
        </p:spPr>
      </p:pic>
      <p:sp>
        <p:nvSpPr>
          <p:cNvPr id="13" name="文字方塊 14"/>
          <p:cNvSpPr txBox="1">
            <a:spLocks noChangeArrowheads="1"/>
          </p:cNvSpPr>
          <p:nvPr/>
        </p:nvSpPr>
        <p:spPr bwMode="auto">
          <a:xfrm>
            <a:off x="179512" y="1525084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B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First Floor</a:t>
            </a:r>
            <a:endParaRPr lang="en-US" altLang="zh-TW" sz="1600" dirty="0">
              <a:latin typeface="Calibri" pitchFamily="34" charset="0"/>
            </a:endParaRPr>
          </a:p>
        </p:txBody>
      </p:sp>
      <p:sp>
        <p:nvSpPr>
          <p:cNvPr id="14" name="文字方塊 14"/>
          <p:cNvSpPr txBox="1">
            <a:spLocks noChangeArrowheads="1"/>
          </p:cNvSpPr>
          <p:nvPr/>
        </p:nvSpPr>
        <p:spPr bwMode="auto">
          <a:xfrm>
            <a:off x="6372200" y="1499075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E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First Floor</a:t>
            </a:r>
            <a:endParaRPr lang="en-US" altLang="zh-TW" sz="1600" dirty="0">
              <a:latin typeface="Calibri" pitchFamily="34" charset="0"/>
            </a:endParaRPr>
          </a:p>
        </p:txBody>
      </p:sp>
      <p:sp>
        <p:nvSpPr>
          <p:cNvPr id="15" name="文字方塊 14"/>
          <p:cNvSpPr txBox="1">
            <a:spLocks noChangeArrowheads="1"/>
          </p:cNvSpPr>
          <p:nvPr/>
        </p:nvSpPr>
        <p:spPr bwMode="auto">
          <a:xfrm>
            <a:off x="3133744" y="1525085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E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First Floor</a:t>
            </a:r>
            <a:endParaRPr lang="en-US" altLang="zh-TW" sz="1600" dirty="0">
              <a:latin typeface="Calibri" pitchFamily="34" charset="0"/>
            </a:endParaRPr>
          </a:p>
        </p:txBody>
      </p:sp>
      <p:sp>
        <p:nvSpPr>
          <p:cNvPr id="17" name="文字方塊 16"/>
          <p:cNvSpPr txBox="1">
            <a:spLocks noChangeArrowheads="1"/>
          </p:cNvSpPr>
          <p:nvPr/>
        </p:nvSpPr>
        <p:spPr bwMode="auto">
          <a:xfrm>
            <a:off x="912899" y="2341486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2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6" name="＞形箭號 25"/>
          <p:cNvSpPr>
            <a:spLocks noChangeArrowheads="1"/>
          </p:cNvSpPr>
          <p:nvPr/>
        </p:nvSpPr>
        <p:spPr bwMode="auto">
          <a:xfrm rot="16200000">
            <a:off x="1130690" y="3655711"/>
            <a:ext cx="202870" cy="230306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28" name="＞形箭號 27"/>
          <p:cNvSpPr>
            <a:spLocks noChangeArrowheads="1"/>
          </p:cNvSpPr>
          <p:nvPr/>
        </p:nvSpPr>
        <p:spPr bwMode="auto">
          <a:xfrm rot="5400000">
            <a:off x="4578241" y="4284090"/>
            <a:ext cx="159436" cy="172706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29" name="＞形箭號 28"/>
          <p:cNvSpPr>
            <a:spLocks noChangeArrowheads="1"/>
          </p:cNvSpPr>
          <p:nvPr/>
        </p:nvSpPr>
        <p:spPr bwMode="auto">
          <a:xfrm rot="5400000">
            <a:off x="1116402" y="2671386"/>
            <a:ext cx="198014" cy="196877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0" name="＞形箭號 29"/>
          <p:cNvSpPr>
            <a:spLocks noChangeArrowheads="1"/>
          </p:cNvSpPr>
          <p:nvPr/>
        </p:nvSpPr>
        <p:spPr bwMode="auto">
          <a:xfrm rot="5400000">
            <a:off x="7463956" y="4282910"/>
            <a:ext cx="119005" cy="215496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1" name="＞形箭號 30"/>
          <p:cNvSpPr>
            <a:spLocks noChangeArrowheads="1"/>
          </p:cNvSpPr>
          <p:nvPr/>
        </p:nvSpPr>
        <p:spPr bwMode="auto">
          <a:xfrm rot="16200000">
            <a:off x="7605952" y="5453671"/>
            <a:ext cx="105402" cy="14702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2" name="＞形箭號 31"/>
          <p:cNvSpPr>
            <a:spLocks noChangeArrowheads="1"/>
          </p:cNvSpPr>
          <p:nvPr/>
        </p:nvSpPr>
        <p:spPr bwMode="auto">
          <a:xfrm rot="16200000">
            <a:off x="4639812" y="5400968"/>
            <a:ext cx="148032" cy="147021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3" name="＞形箭號 32"/>
          <p:cNvSpPr>
            <a:spLocks noChangeArrowheads="1"/>
          </p:cNvSpPr>
          <p:nvPr/>
        </p:nvSpPr>
        <p:spPr bwMode="auto">
          <a:xfrm>
            <a:off x="1281686" y="2994140"/>
            <a:ext cx="131184" cy="16855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6" name="文字方塊 35"/>
          <p:cNvSpPr txBox="1">
            <a:spLocks noChangeArrowheads="1"/>
          </p:cNvSpPr>
          <p:nvPr/>
        </p:nvSpPr>
        <p:spPr bwMode="auto">
          <a:xfrm>
            <a:off x="1412870" y="2889477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200" dirty="0" smtClean="0">
                <a:solidFill>
                  <a:srgbClr val="FF0000"/>
                </a:solidFill>
                <a:latin typeface="Calibri" pitchFamily="34" charset="0"/>
              </a:rPr>
              <a:t>3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7" name="文字方塊 36"/>
          <p:cNvSpPr txBox="1">
            <a:spLocks noChangeArrowheads="1"/>
          </p:cNvSpPr>
          <p:nvPr/>
        </p:nvSpPr>
        <p:spPr bwMode="auto">
          <a:xfrm>
            <a:off x="4254051" y="4034421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9" name="文字方塊 38"/>
          <p:cNvSpPr txBox="1">
            <a:spLocks noChangeArrowheads="1"/>
          </p:cNvSpPr>
          <p:nvPr/>
        </p:nvSpPr>
        <p:spPr bwMode="auto">
          <a:xfrm>
            <a:off x="4363812" y="5618931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2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43" name="文字方塊 42"/>
          <p:cNvSpPr txBox="1">
            <a:spLocks noChangeArrowheads="1"/>
          </p:cNvSpPr>
          <p:nvPr/>
        </p:nvSpPr>
        <p:spPr bwMode="auto">
          <a:xfrm>
            <a:off x="914569" y="3855096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45" name="文字方塊 44"/>
          <p:cNvSpPr txBox="1">
            <a:spLocks noChangeArrowheads="1"/>
          </p:cNvSpPr>
          <p:nvPr/>
        </p:nvSpPr>
        <p:spPr bwMode="auto">
          <a:xfrm>
            <a:off x="7205903" y="4073377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46" name="文字方塊 45"/>
          <p:cNvSpPr txBox="1">
            <a:spLocks noChangeArrowheads="1"/>
          </p:cNvSpPr>
          <p:nvPr/>
        </p:nvSpPr>
        <p:spPr bwMode="auto">
          <a:xfrm>
            <a:off x="7352544" y="5636436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2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4" name="文字方塊 14"/>
          <p:cNvSpPr txBox="1">
            <a:spLocks noChangeArrowheads="1"/>
          </p:cNvSpPr>
          <p:nvPr/>
        </p:nvSpPr>
        <p:spPr bwMode="auto">
          <a:xfrm>
            <a:off x="5854496" y="5949280"/>
            <a:ext cx="30802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600" u="sng" dirty="0" smtClean="0">
                <a:latin typeface="Calibri" pitchFamily="34" charset="0"/>
              </a:rPr>
              <a:t>PROGRESS PHOTO REPORT - 03</a:t>
            </a:r>
            <a:endParaRPr lang="en-US" altLang="zh-TW" sz="1600" u="sng" dirty="0">
              <a:latin typeface="Calibri" pitchFamily="34" charset="0"/>
            </a:endParaRPr>
          </a:p>
          <a:p>
            <a:pPr algn="ctr"/>
            <a:r>
              <a:rPr lang="en-US" altLang="zh-TW" sz="1600" dirty="0">
                <a:latin typeface="Calibri" pitchFamily="34" charset="0"/>
              </a:rPr>
              <a:t>Date </a:t>
            </a:r>
            <a:r>
              <a:rPr lang="en-US" altLang="zh-TW" sz="1600" dirty="0" smtClean="0">
                <a:latin typeface="Calibri" pitchFamily="34" charset="0"/>
              </a:rPr>
              <a:t>: </a:t>
            </a:r>
            <a:r>
              <a:rPr lang="en-US" altLang="zh-TW" sz="1600" dirty="0" smtClean="0">
                <a:latin typeface="Calibri" pitchFamily="34" charset="0"/>
              </a:rPr>
              <a:t>2014-8-21</a:t>
            </a:r>
            <a:endParaRPr lang="en-US" altLang="zh-TW" sz="16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223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779007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412875"/>
            <a:ext cx="1200000" cy="90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200898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B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First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246" y="5404768"/>
            <a:ext cx="652639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95" y="175510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6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935476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2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412875"/>
            <a:ext cx="1200000" cy="90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200898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B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First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221" y="5404768"/>
            <a:ext cx="664689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74768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7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543840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4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Tile </a:t>
            </a:r>
            <a:r>
              <a:rPr lang="en-US" altLang="zh-TW" sz="1200" dirty="0">
                <a:latin typeface="Calibri" pitchFamily="34" charset="0"/>
              </a:rPr>
              <a:t>works was </a:t>
            </a:r>
            <a:r>
              <a:rPr lang="en-US" altLang="zh-TW" sz="1200" dirty="0" smtClean="0">
                <a:latin typeface="Calibri" pitchFamily="34" charset="0"/>
              </a:rPr>
              <a:t>completed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61" y="5414801"/>
            <a:ext cx="601910" cy="900000"/>
          </a:xfrm>
          <a:prstGeom prst="rect">
            <a:avLst/>
          </a:prstGeom>
        </p:spPr>
      </p:pic>
      <p:sp>
        <p:nvSpPr>
          <p:cNvPr id="24" name="文字方塊 14"/>
          <p:cNvSpPr txBox="1">
            <a:spLocks noChangeArrowheads="1"/>
          </p:cNvSpPr>
          <p:nvPr/>
        </p:nvSpPr>
        <p:spPr bwMode="auto">
          <a:xfrm>
            <a:off x="7200898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B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First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29" y="5404768"/>
            <a:ext cx="684273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74768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5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206089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Tile works was completed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373216"/>
            <a:ext cx="675000" cy="900000"/>
          </a:xfrm>
          <a:prstGeom prst="rect">
            <a:avLst/>
          </a:prstGeom>
        </p:spPr>
      </p:pic>
      <p:sp>
        <p:nvSpPr>
          <p:cNvPr id="23" name="文字方塊 22"/>
          <p:cNvSpPr txBox="1">
            <a:spLocks noChangeArrowheads="1"/>
          </p:cNvSpPr>
          <p:nvPr/>
        </p:nvSpPr>
        <p:spPr bwMode="auto">
          <a:xfrm>
            <a:off x="7004633" y="3768191"/>
            <a:ext cx="2335535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Calibri" pitchFamily="34" charset="0"/>
              </a:rPr>
              <a:t>E</a:t>
            </a:r>
          </a:p>
          <a:p>
            <a:pPr algn="ctr"/>
            <a:r>
              <a:rPr lang="en-US" altLang="zh-TW" sz="1500" dirty="0" smtClean="0">
                <a:latin typeface="Calibri" pitchFamily="34" charset="0"/>
              </a:rPr>
              <a:t>First Floor</a:t>
            </a:r>
          </a:p>
          <a:p>
            <a:pPr algn="ctr"/>
            <a:r>
              <a:rPr lang="en-US" altLang="zh-TW" sz="1500" dirty="0" smtClean="0">
                <a:latin typeface="Calibri" pitchFamily="34" charset="0"/>
              </a:rPr>
              <a:t>Female Toilet &amp; Disable toilet</a:t>
            </a:r>
            <a:endParaRPr lang="en-US" altLang="zh-TW" sz="15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023" y="5373216"/>
            <a:ext cx="681085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350" y="254683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2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286350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Tile works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385086"/>
            <a:ext cx="1200000" cy="900000"/>
          </a:xfrm>
          <a:prstGeom prst="rect">
            <a:avLst/>
          </a:prstGeom>
        </p:spPr>
      </p:pic>
      <p:sp>
        <p:nvSpPr>
          <p:cNvPr id="23" name="文字方塊 22"/>
          <p:cNvSpPr txBox="1">
            <a:spLocks noChangeArrowheads="1"/>
          </p:cNvSpPr>
          <p:nvPr/>
        </p:nvSpPr>
        <p:spPr bwMode="auto">
          <a:xfrm>
            <a:off x="7004633" y="3768191"/>
            <a:ext cx="2335535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Calibri" pitchFamily="34" charset="0"/>
              </a:rPr>
              <a:t>E</a:t>
            </a:r>
          </a:p>
          <a:p>
            <a:pPr algn="ctr"/>
            <a:r>
              <a:rPr lang="en-US" altLang="zh-TW" sz="1500" dirty="0" smtClean="0">
                <a:latin typeface="Calibri" pitchFamily="34" charset="0"/>
              </a:rPr>
              <a:t>First Floor</a:t>
            </a:r>
          </a:p>
          <a:p>
            <a:pPr algn="ctr"/>
            <a:r>
              <a:rPr lang="en-US" altLang="zh-TW" sz="1500" dirty="0" smtClean="0">
                <a:latin typeface="Calibri" pitchFamily="34" charset="0"/>
              </a:rPr>
              <a:t>Female Toilet &amp; Disable toilet</a:t>
            </a:r>
            <a:endParaRPr lang="en-US" altLang="zh-TW" sz="15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297" y="5385086"/>
            <a:ext cx="678537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997" y="22618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3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28275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</a:t>
            </a:r>
            <a:r>
              <a:rPr lang="en-US" altLang="zh-TW" sz="1200" dirty="0" smtClean="0">
                <a:latin typeface="Calibri" pitchFamily="34" charset="0"/>
              </a:rPr>
              <a:t>progress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The door frame has installed</a:t>
            </a:r>
            <a:endParaRPr lang="en-US" altLang="zh-TW" sz="1200" dirty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404767"/>
            <a:ext cx="1200000" cy="900000"/>
          </a:xfrm>
          <a:prstGeom prst="rect">
            <a:avLst/>
          </a:prstGeom>
        </p:spPr>
      </p:pic>
      <p:sp>
        <p:nvSpPr>
          <p:cNvPr id="23" name="文字方塊 22"/>
          <p:cNvSpPr txBox="1">
            <a:spLocks noChangeArrowheads="1"/>
          </p:cNvSpPr>
          <p:nvPr/>
        </p:nvSpPr>
        <p:spPr bwMode="auto">
          <a:xfrm>
            <a:off x="7004633" y="3789040"/>
            <a:ext cx="233553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Calibri" pitchFamily="34" charset="0"/>
              </a:rPr>
              <a:t>E</a:t>
            </a:r>
          </a:p>
          <a:p>
            <a:pPr algn="ctr"/>
            <a:r>
              <a:rPr lang="en-US" altLang="zh-TW" sz="1500" dirty="0" smtClean="0">
                <a:latin typeface="Calibri" pitchFamily="34" charset="0"/>
              </a:rPr>
              <a:t>First Floor</a:t>
            </a:r>
          </a:p>
          <a:p>
            <a:pPr algn="ctr"/>
            <a:r>
              <a:rPr lang="en-US" altLang="zh-TW" sz="1500" dirty="0" smtClean="0">
                <a:latin typeface="Calibri" pitchFamily="34" charset="0"/>
              </a:rPr>
              <a:t>Male Toilet</a:t>
            </a:r>
            <a:endParaRPr lang="en-US" altLang="zh-TW" sz="1500" dirty="0">
              <a:latin typeface="Calibri" pitchFamily="34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84" y="5413516"/>
            <a:ext cx="628564" cy="900000"/>
          </a:xfrm>
          <a:prstGeom prst="rect">
            <a:avLst/>
          </a:prstGeom>
        </p:spPr>
      </p:pic>
      <p:sp>
        <p:nvSpPr>
          <p:cNvPr id="28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87890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320833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</a:t>
            </a:r>
            <a:r>
              <a:rPr lang="en-US" altLang="zh-TW" sz="1200" dirty="0" smtClean="0">
                <a:latin typeface="Calibri" pitchFamily="34" charset="0"/>
              </a:rPr>
              <a:t>progress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The door frame has installed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373216"/>
            <a:ext cx="1200000" cy="900000"/>
          </a:xfrm>
          <a:prstGeom prst="rect">
            <a:avLst/>
          </a:prstGeom>
        </p:spPr>
      </p:pic>
      <p:sp>
        <p:nvSpPr>
          <p:cNvPr id="23" name="文字方塊 22"/>
          <p:cNvSpPr txBox="1">
            <a:spLocks noChangeArrowheads="1"/>
          </p:cNvSpPr>
          <p:nvPr/>
        </p:nvSpPr>
        <p:spPr bwMode="auto">
          <a:xfrm>
            <a:off x="7004633" y="3789040"/>
            <a:ext cx="233553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Calibri" pitchFamily="34" charset="0"/>
              </a:rPr>
              <a:t>E</a:t>
            </a:r>
          </a:p>
          <a:p>
            <a:pPr algn="ctr"/>
            <a:r>
              <a:rPr lang="en-US" altLang="zh-TW" sz="1500" dirty="0" smtClean="0">
                <a:latin typeface="Calibri" pitchFamily="34" charset="0"/>
              </a:rPr>
              <a:t>First Floor</a:t>
            </a:r>
          </a:p>
          <a:p>
            <a:pPr algn="ctr"/>
            <a:r>
              <a:rPr lang="en-US" altLang="zh-TW" sz="1500" dirty="0" smtClean="0">
                <a:latin typeface="Calibri" pitchFamily="34" charset="0"/>
              </a:rPr>
              <a:t>Male Toilet</a:t>
            </a:r>
            <a:endParaRPr lang="en-US" altLang="zh-TW" sz="1500" dirty="0">
              <a:latin typeface="Calibri" pitchFamily="34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168" y="5382760"/>
            <a:ext cx="646795" cy="900000"/>
          </a:xfrm>
          <a:prstGeom prst="rect">
            <a:avLst/>
          </a:prstGeom>
        </p:spPr>
      </p:pic>
      <p:sp>
        <p:nvSpPr>
          <p:cNvPr id="28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1293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3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991559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5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Site condition</a:t>
            </a: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431392"/>
            <a:ext cx="675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76" y="5404768"/>
            <a:ext cx="708780" cy="900000"/>
          </a:xfrm>
          <a:prstGeom prst="rect">
            <a:avLst/>
          </a:prstGeom>
        </p:spPr>
      </p:pic>
      <p:sp>
        <p:nvSpPr>
          <p:cNvPr id="25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316" y="151806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7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175164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6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u="sng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All the existing finish will be demolish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404767"/>
            <a:ext cx="675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54" y="5404767"/>
            <a:ext cx="689423" cy="900000"/>
          </a:xfrm>
          <a:prstGeom prst="rect">
            <a:avLst/>
          </a:prstGeom>
        </p:spPr>
      </p:pic>
      <p:sp>
        <p:nvSpPr>
          <p:cNvPr id="25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78400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7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方塊 14"/>
          <p:cNvSpPr txBox="1">
            <a:spLocks noChangeArrowheads="1"/>
          </p:cNvSpPr>
          <p:nvPr/>
        </p:nvSpPr>
        <p:spPr bwMode="auto">
          <a:xfrm>
            <a:off x="620715" y="8101013"/>
            <a:ext cx="3455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TW" altLang="en-US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9" name="文字方塊 14"/>
          <p:cNvSpPr txBox="1">
            <a:spLocks noChangeArrowheads="1"/>
          </p:cNvSpPr>
          <p:nvPr/>
        </p:nvSpPr>
        <p:spPr bwMode="auto">
          <a:xfrm>
            <a:off x="332396" y="391598"/>
            <a:ext cx="542697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600" u="sng" dirty="0">
                <a:latin typeface="Calibri" pitchFamily="34" charset="0"/>
              </a:rPr>
              <a:t>Project:</a:t>
            </a:r>
          </a:p>
          <a:p>
            <a:r>
              <a:rPr lang="en-US" altLang="zh-TW" sz="1600" u="sng" dirty="0">
                <a:latin typeface="Calibri" pitchFamily="34" charset="0"/>
              </a:rPr>
              <a:t>Renovation Works at Ricci Hall at 93 </a:t>
            </a:r>
            <a:r>
              <a:rPr lang="en-US" altLang="zh-TW" sz="1600" u="sng" dirty="0" err="1">
                <a:latin typeface="Calibri" pitchFamily="34" charset="0"/>
              </a:rPr>
              <a:t>Pok</a:t>
            </a:r>
            <a:r>
              <a:rPr lang="en-US" altLang="zh-TW" sz="1600" u="sng" dirty="0">
                <a:latin typeface="Calibri" pitchFamily="34" charset="0"/>
              </a:rPr>
              <a:t> Fu Lam Road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63" y="67138"/>
            <a:ext cx="1191391" cy="1031860"/>
          </a:xfrm>
          <a:prstGeom prst="rect">
            <a:avLst/>
          </a:prstGeom>
        </p:spPr>
      </p:pic>
      <p:sp>
        <p:nvSpPr>
          <p:cNvPr id="8" name="文字方塊 14"/>
          <p:cNvSpPr txBox="1">
            <a:spLocks noChangeArrowheads="1"/>
          </p:cNvSpPr>
          <p:nvPr/>
        </p:nvSpPr>
        <p:spPr bwMode="auto">
          <a:xfrm>
            <a:off x="332396" y="496443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511586"/>
            <a:ext cx="4448856" cy="4037626"/>
          </a:xfrm>
          <a:prstGeom prst="rect">
            <a:avLst/>
          </a:prstGeom>
        </p:spPr>
      </p:pic>
      <p:sp>
        <p:nvSpPr>
          <p:cNvPr id="9" name="文字方塊 16"/>
          <p:cNvSpPr txBox="1">
            <a:spLocks noChangeArrowheads="1"/>
          </p:cNvSpPr>
          <p:nvPr/>
        </p:nvSpPr>
        <p:spPr bwMode="auto">
          <a:xfrm>
            <a:off x="5449058" y="3955661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0" name="＞形箭號 9"/>
          <p:cNvSpPr>
            <a:spLocks noChangeArrowheads="1"/>
          </p:cNvSpPr>
          <p:nvPr/>
        </p:nvSpPr>
        <p:spPr bwMode="auto">
          <a:xfrm rot="17348412">
            <a:off x="5644342" y="3692644"/>
            <a:ext cx="230053" cy="278829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1" name="＞形箭號 10"/>
          <p:cNvSpPr>
            <a:spLocks noChangeArrowheads="1"/>
          </p:cNvSpPr>
          <p:nvPr/>
        </p:nvSpPr>
        <p:spPr bwMode="auto">
          <a:xfrm rot="7004686">
            <a:off x="6145406" y="3095006"/>
            <a:ext cx="230053" cy="278829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2" name="＞形箭號 11"/>
          <p:cNvSpPr>
            <a:spLocks noChangeArrowheads="1"/>
          </p:cNvSpPr>
          <p:nvPr/>
        </p:nvSpPr>
        <p:spPr bwMode="auto">
          <a:xfrm rot="14150029">
            <a:off x="5212989" y="4825022"/>
            <a:ext cx="230053" cy="278829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3" name="＞形箭號 12"/>
          <p:cNvSpPr>
            <a:spLocks noChangeArrowheads="1"/>
          </p:cNvSpPr>
          <p:nvPr/>
        </p:nvSpPr>
        <p:spPr bwMode="auto">
          <a:xfrm rot="4146582">
            <a:off x="3826410" y="3095005"/>
            <a:ext cx="230053" cy="278829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4" name="＞形箭號 13"/>
          <p:cNvSpPr>
            <a:spLocks noChangeArrowheads="1"/>
          </p:cNvSpPr>
          <p:nvPr/>
        </p:nvSpPr>
        <p:spPr bwMode="auto">
          <a:xfrm rot="13788389">
            <a:off x="3557583" y="3237822"/>
            <a:ext cx="230053" cy="278829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5" name="＞形箭號 14"/>
          <p:cNvSpPr>
            <a:spLocks noChangeArrowheads="1"/>
          </p:cNvSpPr>
          <p:nvPr/>
        </p:nvSpPr>
        <p:spPr bwMode="auto">
          <a:xfrm rot="16200000">
            <a:off x="3478991" y="3679415"/>
            <a:ext cx="230053" cy="278829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6" name="＞形箭號 15"/>
          <p:cNvSpPr>
            <a:spLocks noChangeArrowheads="1"/>
          </p:cNvSpPr>
          <p:nvPr/>
        </p:nvSpPr>
        <p:spPr bwMode="auto">
          <a:xfrm rot="5400000">
            <a:off x="3478992" y="3942224"/>
            <a:ext cx="230053" cy="278829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7" name="＞形箭號 16"/>
          <p:cNvSpPr>
            <a:spLocks noChangeArrowheads="1"/>
          </p:cNvSpPr>
          <p:nvPr/>
        </p:nvSpPr>
        <p:spPr bwMode="auto">
          <a:xfrm rot="7538174">
            <a:off x="3571498" y="4616474"/>
            <a:ext cx="230053" cy="278829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21" name="文字方塊 16"/>
          <p:cNvSpPr txBox="1">
            <a:spLocks noChangeArrowheads="1"/>
          </p:cNvSpPr>
          <p:nvPr/>
        </p:nvSpPr>
        <p:spPr bwMode="auto">
          <a:xfrm>
            <a:off x="5928792" y="2845656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2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6"/>
          <p:cNvSpPr txBox="1">
            <a:spLocks noChangeArrowheads="1"/>
          </p:cNvSpPr>
          <p:nvPr/>
        </p:nvSpPr>
        <p:spPr bwMode="auto">
          <a:xfrm>
            <a:off x="3152830" y="3020631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200" dirty="0" smtClean="0">
                <a:solidFill>
                  <a:srgbClr val="FF0000"/>
                </a:solidFill>
                <a:latin typeface="Calibri" pitchFamily="34" charset="0"/>
              </a:rPr>
              <a:t>5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3" name="文字方塊 16"/>
          <p:cNvSpPr txBox="1">
            <a:spLocks noChangeArrowheads="1"/>
          </p:cNvSpPr>
          <p:nvPr/>
        </p:nvSpPr>
        <p:spPr bwMode="auto">
          <a:xfrm>
            <a:off x="5507968" y="4838864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200" dirty="0" smtClean="0">
                <a:solidFill>
                  <a:srgbClr val="FF0000"/>
                </a:solidFill>
                <a:latin typeface="Calibri" pitchFamily="34" charset="0"/>
              </a:rPr>
              <a:t>3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4" name="文字方塊 16"/>
          <p:cNvSpPr txBox="1">
            <a:spLocks noChangeArrowheads="1"/>
          </p:cNvSpPr>
          <p:nvPr/>
        </p:nvSpPr>
        <p:spPr bwMode="auto">
          <a:xfrm>
            <a:off x="3152830" y="3506527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200" dirty="0" smtClean="0">
                <a:solidFill>
                  <a:srgbClr val="FF0000"/>
                </a:solidFill>
                <a:latin typeface="Calibri" pitchFamily="34" charset="0"/>
              </a:rPr>
              <a:t>6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5" name="文字方塊 16"/>
          <p:cNvSpPr txBox="1">
            <a:spLocks noChangeArrowheads="1"/>
          </p:cNvSpPr>
          <p:nvPr/>
        </p:nvSpPr>
        <p:spPr bwMode="auto">
          <a:xfrm>
            <a:off x="3784152" y="2814864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200" dirty="0" smtClean="0">
                <a:solidFill>
                  <a:srgbClr val="FF0000"/>
                </a:solidFill>
                <a:latin typeface="Calibri" pitchFamily="34" charset="0"/>
              </a:rPr>
              <a:t>4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6" name="文字方塊 16"/>
          <p:cNvSpPr txBox="1">
            <a:spLocks noChangeArrowheads="1"/>
          </p:cNvSpPr>
          <p:nvPr/>
        </p:nvSpPr>
        <p:spPr bwMode="auto">
          <a:xfrm>
            <a:off x="3218229" y="4202394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200" dirty="0" smtClean="0">
                <a:solidFill>
                  <a:srgbClr val="FF0000"/>
                </a:solidFill>
                <a:latin typeface="Calibri" pitchFamily="34" charset="0"/>
              </a:rPr>
              <a:t>7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7" name="文字方塊 16"/>
          <p:cNvSpPr txBox="1">
            <a:spLocks noChangeArrowheads="1"/>
          </p:cNvSpPr>
          <p:nvPr/>
        </p:nvSpPr>
        <p:spPr bwMode="auto">
          <a:xfrm>
            <a:off x="3174325" y="4893848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8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9" name="文字方塊 14"/>
          <p:cNvSpPr txBox="1">
            <a:spLocks noChangeArrowheads="1"/>
          </p:cNvSpPr>
          <p:nvPr/>
        </p:nvSpPr>
        <p:spPr bwMode="auto">
          <a:xfrm>
            <a:off x="5854496" y="5949280"/>
            <a:ext cx="30802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600" u="sng" dirty="0" smtClean="0">
                <a:latin typeface="Calibri" pitchFamily="34" charset="0"/>
              </a:rPr>
              <a:t>PROGRESS PHOTO REPORT - 03</a:t>
            </a:r>
            <a:endParaRPr lang="en-US" altLang="zh-TW" sz="1600" u="sng" dirty="0">
              <a:latin typeface="Calibri" pitchFamily="34" charset="0"/>
            </a:endParaRPr>
          </a:p>
          <a:p>
            <a:pPr algn="ctr"/>
            <a:r>
              <a:rPr lang="en-US" altLang="zh-TW" sz="1600" dirty="0">
                <a:latin typeface="Calibri" pitchFamily="34" charset="0"/>
              </a:rPr>
              <a:t>Date </a:t>
            </a:r>
            <a:r>
              <a:rPr lang="en-US" altLang="zh-TW" sz="1600" dirty="0" smtClean="0">
                <a:latin typeface="Calibri" pitchFamily="34" charset="0"/>
              </a:rPr>
              <a:t>: </a:t>
            </a:r>
            <a:r>
              <a:rPr lang="en-US" altLang="zh-TW" sz="1600" dirty="0" smtClean="0">
                <a:latin typeface="Calibri" pitchFamily="34" charset="0"/>
              </a:rPr>
              <a:t>2014-8-21</a:t>
            </a:r>
            <a:endParaRPr lang="en-US" altLang="zh-TW" sz="16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83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180621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66" y="5404768"/>
            <a:ext cx="675000" cy="900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931" y="5404768"/>
            <a:ext cx="703270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316" y="31293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3485</TotalTime>
  <Words>928</Words>
  <Application>Microsoft Office PowerPoint</Application>
  <PresentationFormat>如螢幕大小 (4:3)</PresentationFormat>
  <Paragraphs>527</Paragraphs>
  <Slides>57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1" baseType="lpstr">
      <vt:lpstr>新細明體</vt:lpstr>
      <vt:lpstr>Arial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Milestone</dc:creator>
  <cp:lastModifiedBy>Yan</cp:lastModifiedBy>
  <cp:revision>402</cp:revision>
  <cp:lastPrinted>2014-08-20T10:14:03Z</cp:lastPrinted>
  <dcterms:created xsi:type="dcterms:W3CDTF">2012-06-29T02:25:24Z</dcterms:created>
  <dcterms:modified xsi:type="dcterms:W3CDTF">2014-08-21T11:40:58Z</dcterms:modified>
</cp:coreProperties>
</file>